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3"/>
  </p:handoutMasterIdLst>
  <p:sldIdLst>
    <p:sldId id="309" r:id="rId2"/>
    <p:sldId id="366" r:id="rId3"/>
    <p:sldId id="367" r:id="rId4"/>
    <p:sldId id="368" r:id="rId5"/>
    <p:sldId id="369" r:id="rId6"/>
    <p:sldId id="370" r:id="rId7"/>
    <p:sldId id="371" r:id="rId8"/>
    <p:sldId id="373" r:id="rId9"/>
    <p:sldId id="378" r:id="rId10"/>
    <p:sldId id="372" r:id="rId11"/>
    <p:sldId id="374" r:id="rId12"/>
    <p:sldId id="376" r:id="rId13"/>
    <p:sldId id="377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DDC2"/>
    <a:srgbClr val="01033C"/>
    <a:srgbClr val="005EB8"/>
    <a:srgbClr val="3ABFF0"/>
    <a:srgbClr val="228575"/>
    <a:srgbClr val="257FA0"/>
    <a:srgbClr val="CBC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0"/>
    <p:restoredTop sz="94694"/>
  </p:normalViewPr>
  <p:slideViewPr>
    <p:cSldViewPr snapToGrid="0" snapToObjects="1">
      <p:cViewPr varScale="1">
        <p:scale>
          <a:sx n="64" d="100"/>
          <a:sy n="64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8216DE-0DAE-4B4F-8BF5-3C1DFF38E8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AEE11-8A8D-2345-A5B5-5A817BEFB3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E3F37-1305-6040-83FA-4F78EFE7C9AA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19D2B-7F02-484A-A637-D870C95BC4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E95F9-4E38-7E42-92F9-F04AADC15E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FF759-16BD-A946-9125-030B57C6F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33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005EB8"/>
            </a:gs>
            <a:gs pos="52000">
              <a:srgbClr val="257FA0"/>
            </a:gs>
            <a:gs pos="100000">
              <a:srgbClr val="22857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CEBF-4785-EA44-87DD-49B6C2943D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5" y="476250"/>
            <a:ext cx="11341100" cy="2971800"/>
          </a:xfrm>
        </p:spPr>
        <p:txBody>
          <a:bodyPr lIns="0" tIns="0" rIns="0" bIns="0" anchor="t" anchorCtr="0">
            <a:noAutofit/>
          </a:bodyPr>
          <a:lstStyle>
            <a:lvl1pPr algn="l">
              <a:defRPr sz="7200" b="1" i="0" spc="-150">
                <a:solidFill>
                  <a:schemeClr val="bg1"/>
                </a:solidFill>
                <a:latin typeface="Arial" panose="020B0604020202020204" pitchFamily="34" charset="0"/>
                <a:ea typeface="COOPERHEWITT-SEMIBOLD" pitchFamily="2" charset="77"/>
                <a:cs typeface="Arial" panose="020B0604020202020204" pitchFamily="34" charset="0"/>
              </a:defRPr>
            </a:lvl1pPr>
          </a:lstStyle>
          <a:p>
            <a:r>
              <a:rPr lang="en-US" sz="7200" b="1" i="0" spc="-150" dirty="0">
                <a:solidFill>
                  <a:schemeClr val="bg1"/>
                </a:solidFill>
                <a:latin typeface="COOPERHEWITT-SEMIBOLD" pitchFamily="2" charset="77"/>
                <a:ea typeface="COOPERHEWITT-SEMIBOLD" pitchFamily="2" charset="77"/>
              </a:rPr>
              <a:t>Brand identity guidelines</a:t>
            </a:r>
            <a:endParaRPr lang="en-US" sz="7200" b="1" spc="-150" dirty="0">
              <a:solidFill>
                <a:schemeClr val="bg1"/>
              </a:solidFill>
              <a:latin typeface="COOPERHEWITT-MEDIUM" pitchFamily="2" charset="77"/>
              <a:ea typeface="COOPERHEWITT-MEDIUM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6ECC8-5DEA-CD46-AF07-8E5024222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3647439"/>
            <a:ext cx="11341100" cy="168973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875982-234A-974C-BD06-26BB9BE2CDC9}"/>
              </a:ext>
            </a:extLst>
          </p:cNvPr>
          <p:cNvSpPr txBox="1">
            <a:spLocks/>
          </p:cNvSpPr>
          <p:nvPr userDrawn="1"/>
        </p:nvSpPr>
        <p:spPr>
          <a:xfrm>
            <a:off x="-863282" y="3771900"/>
            <a:ext cx="11371262" cy="297180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 i="0" spc="-150" dirty="0">
              <a:solidFill>
                <a:schemeClr val="bg1"/>
              </a:solidFill>
              <a:latin typeface="Arial" panose="020B0604020202020204" pitchFamily="34" charset="0"/>
              <a:ea typeface="COOPERHEWITT-MEDIUM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9E2FE-585D-3F47-9C46-D1FE9489E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51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3ABFF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1406-F73D-9C42-9AAD-46190739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6250"/>
            <a:ext cx="11341100" cy="1349375"/>
          </a:xfrm>
        </p:spPr>
        <p:txBody>
          <a:bodyPr lIns="0" tIns="0" rIns="0" bIns="0" anchor="t" anchorCtr="0">
            <a:noAutofit/>
          </a:bodyPr>
          <a:lstStyle>
            <a:lvl1pPr>
              <a:defRPr b="1" i="0">
                <a:solidFill>
                  <a:srgbClr val="01033C"/>
                </a:solidFill>
                <a:latin typeface="Arial" panose="020B0604020202020204" pitchFamily="34" charset="0"/>
                <a:ea typeface="COOPERHEWITT-SEMIBOLD" pitchFamily="2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204BA-AAD4-4145-9060-4B23AC6E7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424" y="1915319"/>
            <a:ext cx="5580000" cy="3420000"/>
          </a:xfrm>
        </p:spPr>
        <p:txBody>
          <a:bodyPr lIns="0" tIns="0" rIns="0" bIns="0">
            <a:noAutofit/>
          </a:bodyPr>
          <a:lstStyle>
            <a:lvl1pP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FE7EF-380A-8B4F-8044-D711670A7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525" y="1915319"/>
            <a:ext cx="5580000" cy="3420000"/>
          </a:xfrm>
        </p:spPr>
        <p:txBody>
          <a:bodyPr lIns="0" tIns="0" rIns="0" bIns="0">
            <a:noAutofit/>
          </a:bodyPr>
          <a:lstStyle>
            <a:lvl1pPr>
              <a:defRPr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5392B-531D-9443-98C4-3C75134E3D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6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3ABFF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EC67E-D9CF-4243-967E-E25B5873D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99441"/>
            <a:ext cx="11341099" cy="1080000"/>
          </a:xfrm>
        </p:spPr>
        <p:txBody>
          <a:bodyPr lIns="0" tIns="0" rIns="0" bIns="0" anchor="t" anchorCtr="0">
            <a:noAutofit/>
          </a:bodyPr>
          <a:lstStyle>
            <a:lvl1pPr>
              <a:defRPr b="1" i="0">
                <a:solidFill>
                  <a:srgbClr val="01033C"/>
                </a:solidFill>
                <a:latin typeface="Arial" panose="020B0604020202020204" pitchFamily="34" charset="0"/>
                <a:ea typeface="COOPERHEWITT-SEMIBOLD" pitchFamily="2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5FA80-486D-2643-87B6-5F203CFD9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681163"/>
            <a:ext cx="5490000" cy="8100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86BE8-E9D8-544E-96FE-6325AB7D4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425" y="2505075"/>
            <a:ext cx="5490000" cy="2880000"/>
          </a:xfrm>
        </p:spPr>
        <p:txBody>
          <a:bodyPr lIns="0" tIns="0" rIns="0" bIns="0" anchor="t" anchorCtr="0">
            <a:noAutofit/>
          </a:bodyPr>
          <a:lstStyle>
            <a:lvl1pPr>
              <a:defRPr sz="20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A06B4-2C81-BF4E-826E-B0FCD6C95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434" y="1681163"/>
            <a:ext cx="5490000" cy="8100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9C9AA-F084-F14D-8F7A-05EA370F1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0434" y="2505075"/>
            <a:ext cx="5490000" cy="2880000"/>
          </a:xfrm>
        </p:spPr>
        <p:txBody>
          <a:bodyPr lIns="0" tIns="0" rIns="0" bIns="0" anchor="t" anchorCtr="0">
            <a:noAutofit/>
          </a:bodyPr>
          <a:lstStyle>
            <a:lvl1pPr>
              <a:defRPr sz="20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5C0A4-1960-574D-9478-7A9E62D5FC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2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3ABFF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785D-AA34-5E4C-A859-4302402E4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21" y="476250"/>
            <a:ext cx="11330803" cy="1325563"/>
          </a:xfrm>
        </p:spPr>
        <p:txBody>
          <a:bodyPr lIns="0" tIns="0" rIns="0" bIns="0" anchor="t" anchorCtr="0">
            <a:noAutofit/>
          </a:bodyPr>
          <a:lstStyle>
            <a:lvl1pPr>
              <a:defRPr b="1" i="0">
                <a:solidFill>
                  <a:srgbClr val="01033C"/>
                </a:solidFill>
                <a:latin typeface="Arial" panose="020B0604020202020204" pitchFamily="34" charset="0"/>
                <a:ea typeface="Cooper Hewitt" pitchFamily="2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11D03-8D5F-E14A-AE70-CAB0D3B32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6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76C476-66F4-4E43-8EDD-B851C1303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7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97EE-BFE7-B948-BC5D-BFFF20C9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22" y="476250"/>
            <a:ext cx="2690041" cy="1581150"/>
          </a:xfrm>
        </p:spPr>
        <p:txBody>
          <a:bodyPr anchor="t" anchorCtr="0">
            <a:noAutofit/>
          </a:bodyPr>
          <a:lstStyle>
            <a:lvl1pPr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E03E-696D-3443-9957-6DAF39F224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4337" y="476251"/>
            <a:ext cx="7596187" cy="4860924"/>
          </a:xfrm>
        </p:spPr>
        <p:txBody>
          <a:bodyPr lIns="0" tIns="0" rIns="0" bIns="0" numCol="2" spcCol="180000" anchor="t" anchorCtr="0">
            <a:noAutofit/>
          </a:bodyPr>
          <a:lstStyle>
            <a:lvl1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E9ABB-BC64-BD4D-A5A2-7074E478287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722" y="2057400"/>
            <a:ext cx="2690041" cy="3279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600" b="0" i="0">
                <a:solidFill>
                  <a:srgbClr val="005E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6C9D7-CF06-E84A-B014-70D1279F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35B43D16-B033-6545-AA6A-6A550AEB1383}" type="datetimeFigureOut">
              <a:rPr lang="en-US" smtClean="0"/>
              <a:pPr/>
              <a:t>6/29/2022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4070B-579D-3848-9A03-D86E31ADD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A3AD0-FB18-9A4C-8342-39BAD4E4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EAD915C5-3F29-4A47-B4DF-A90724147DE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E5DCF-5508-C84A-91F0-D5076C4FD6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33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97EE-BFE7-B948-BC5D-BFFF20C9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22" y="476250"/>
            <a:ext cx="5107514" cy="2952750"/>
          </a:xfrm>
        </p:spPr>
        <p:txBody>
          <a:bodyPr anchor="t" anchorCtr="0">
            <a:noAutofit/>
          </a:bodyPr>
          <a:lstStyle>
            <a:lvl1pPr>
              <a:defRPr sz="5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E9ABB-BC64-BD4D-A5A2-7074E478287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89722" y="3429000"/>
            <a:ext cx="5107514" cy="302418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000" b="0" i="0">
                <a:solidFill>
                  <a:srgbClr val="005E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text styles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53112EE-831C-A74B-9B22-E2464280C7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607" t="18175" r="8786" b="4862"/>
          <a:stretch/>
        </p:blipFill>
        <p:spPr>
          <a:xfrm>
            <a:off x="6096000" y="0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7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E03E-696D-3443-9957-6DAF39F2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1999" cy="6858000"/>
          </a:xfrm>
        </p:spPr>
        <p:txBody>
          <a:bodyPr lIns="0" tIns="0" rIns="0" bIns="0" numCol="2" spcCol="180000" anchor="t" anchorCtr="0">
            <a:noAutofit/>
          </a:bodyPr>
          <a:lstStyle>
            <a:lvl1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Public Sans" pitchFamily="2" charset="77"/>
              </a:defRPr>
            </a:lvl2pPr>
            <a:lvl3pPr>
              <a:defRPr sz="1600">
                <a:latin typeface="Public Sans" pitchFamily="2" charset="77"/>
              </a:defRPr>
            </a:lvl3pPr>
            <a:lvl4pPr>
              <a:defRPr sz="1400">
                <a:latin typeface="Public Sans" pitchFamily="2" charset="77"/>
              </a:defRPr>
            </a:lvl4pPr>
            <a:lvl5pPr>
              <a:defRPr sz="1400">
                <a:latin typeface="Public Sans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B97EE-BFE7-B948-BC5D-BFFF20C99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22" y="476250"/>
            <a:ext cx="2690041" cy="1581150"/>
          </a:xfrm>
        </p:spPr>
        <p:txBody>
          <a:bodyPr anchor="t" anchorCtr="0">
            <a:noAutofit/>
          </a:bodyPr>
          <a:lstStyle>
            <a:lvl1pPr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4D744-03F0-004E-BF2F-7633392468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4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17125D-1EC6-0548-ACBE-65A9BADB1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958" t="7523" r="2846" b="3578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63F1FB-A353-9349-BDBD-9DCE5E2F85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56991" y="280311"/>
            <a:ext cx="2344505" cy="846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91EDA-6A7D-164F-9842-2803A1AE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22" y="476249"/>
            <a:ext cx="5606278" cy="4860925"/>
          </a:xfrm>
        </p:spPr>
        <p:txBody>
          <a:bodyPr anchor="t" anchorCtr="0">
            <a:noAutofit/>
          </a:bodyPr>
          <a:lstStyle>
            <a:lvl1pPr>
              <a:defRPr sz="5400" b="1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959D8-5849-1142-B798-0BF23355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35B43D16-B033-6545-AA6A-6A550AEB1383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74323-9ADF-8045-9161-16C9AE2C4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3ACD4-4811-A04F-8D53-1A68FD3A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EAD915C5-3F29-4A47-B4DF-A90724147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71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3A6FD5-AD39-894C-A874-2CAF50F180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2" b="160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722382-8003-C247-BF58-C95DC7A8E6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56990" y="5829888"/>
            <a:ext cx="2344508" cy="846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91EDA-6A7D-164F-9842-2803A1AE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22" y="476249"/>
            <a:ext cx="5606278" cy="4860925"/>
          </a:xfrm>
        </p:spPr>
        <p:txBody>
          <a:bodyPr anchor="b" anchorCtr="0">
            <a:noAutofit/>
          </a:bodyPr>
          <a:lstStyle>
            <a:lvl1pPr>
              <a:defRPr sz="5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959D8-5849-1142-B798-0BF23355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35B43D16-B033-6545-AA6A-6A550AEB1383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74323-9ADF-8045-9161-16C9AE2C4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3ACD4-4811-A04F-8D53-1A68FD3A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EAD915C5-3F29-4A47-B4DF-A90724147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2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863F-99DE-624F-BD48-19D96C91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05" y="500062"/>
            <a:ext cx="2697162" cy="5964044"/>
          </a:xfrm>
        </p:spPr>
        <p:txBody>
          <a:bodyPr lIns="0" tIns="0" rIns="0" bIns="0" anchor="t" anchorCtr="0">
            <a:noAutofit/>
          </a:bodyPr>
          <a:lstStyle>
            <a:lvl1pPr>
              <a:defRPr sz="3200" b="1" i="0">
                <a:solidFill>
                  <a:schemeClr val="bg1"/>
                </a:solidFill>
                <a:latin typeface="Arial" panose="020B0604020202020204" pitchFamily="34" charset="0"/>
                <a:ea typeface="Cooper Hewitt" pitchFamily="2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9A67-C959-A646-84B1-320BC9918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972" y="515937"/>
            <a:ext cx="7573328" cy="4808538"/>
          </a:xfrm>
        </p:spPr>
        <p:txBody>
          <a:bodyPr anchor="ctr" anchorCtr="0"/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490F7-22F4-6C42-984F-B0B3C1EBD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5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863F-99DE-624F-BD48-19D96C917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505" y="500062"/>
            <a:ext cx="11336020" cy="5067618"/>
          </a:xfrm>
        </p:spPr>
        <p:txBody>
          <a:bodyPr lIns="0" tIns="0" rIns="0" bIns="0" anchor="t" anchorCtr="0">
            <a:noAutofit/>
          </a:bodyPr>
          <a:lstStyle>
            <a:lvl1pPr>
              <a:defRPr sz="5400" b="1" i="0">
                <a:solidFill>
                  <a:schemeClr val="bg1"/>
                </a:solidFill>
                <a:latin typeface="Arial" panose="020B0604020202020204" pitchFamily="34" charset="0"/>
                <a:ea typeface="Cooper Hewitt" pitchFamily="2" charset="77"/>
                <a:cs typeface="Arial" panose="020B0604020202020204" pitchFamily="34" charset="0"/>
              </a:defRPr>
            </a:lvl1pPr>
          </a:lstStyle>
          <a:p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Lorem ipsum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dolor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sit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amet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,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consectetur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adipiscing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elit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.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Nulla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a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dolor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feugiat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,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placerat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leo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quis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,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interdum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erat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. Vestibulum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nec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pretium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purus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.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Nullam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volutpat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,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turpis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id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pellentesque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 </a:t>
            </a:r>
            <a:r>
              <a:rPr lang="en-GB" sz="5400" dirty="0" err="1">
                <a:latin typeface="COOPERHEWITT-SEMIBOLD" pitchFamily="2" charset="77"/>
                <a:ea typeface="COOPERHEWITT-SEMIBOLD" pitchFamily="2" charset="77"/>
              </a:rPr>
              <a:t>sagittis</a:t>
            </a:r>
            <a:r>
              <a:rPr lang="en-GB" sz="5400" dirty="0">
                <a:latin typeface="COOPERHEWITT-SEMIBOLD" pitchFamily="2" charset="77"/>
                <a:ea typeface="COOPERHEWITT-SEMIBOLD" pitchFamily="2" charset="77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490F7-22F4-6C42-984F-B0B3C1EBD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1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3ABFF0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863F-99DE-624F-BD48-19D96C917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505" y="500062"/>
            <a:ext cx="11336020" cy="5067618"/>
          </a:xfrm>
        </p:spPr>
        <p:txBody>
          <a:bodyPr lIns="0" tIns="0" rIns="0" bIns="0" numCol="2" spcCol="540000" anchor="t" anchorCtr="0">
            <a:noAutofit/>
          </a:bodyPr>
          <a:lstStyle>
            <a:lvl1pPr>
              <a:defRPr sz="2400" b="0" i="0">
                <a:solidFill>
                  <a:srgbClr val="01033C"/>
                </a:solidFill>
                <a:latin typeface="Arial" panose="020B0604020202020204" pitchFamily="34" charset="0"/>
                <a:ea typeface="Cooper Hewitt" pitchFamily="2" charset="77"/>
                <a:cs typeface="Arial" panose="020B0604020202020204" pitchFamily="34" charset="0"/>
              </a:defRPr>
            </a:lvl1pPr>
          </a:lstStyle>
          <a:p>
            <a:r>
              <a:rPr lang="en-GB" sz="2400" b="0" dirty="0">
                <a:latin typeface="Public Sans" pitchFamily="2" charset="77"/>
              </a:rPr>
              <a:t>Lorem ipsum </a:t>
            </a:r>
            <a:r>
              <a:rPr lang="en-GB" sz="2400" b="0" dirty="0" err="1">
                <a:latin typeface="Public Sans" pitchFamily="2" charset="77"/>
              </a:rPr>
              <a:t>dolor</a:t>
            </a:r>
            <a:r>
              <a:rPr lang="en-GB" sz="2400" b="0" dirty="0">
                <a:latin typeface="Public Sans" pitchFamily="2" charset="77"/>
              </a:rPr>
              <a:t> sit </a:t>
            </a:r>
            <a:r>
              <a:rPr lang="en-GB" sz="2400" b="0" dirty="0" err="1">
                <a:latin typeface="Public Sans" pitchFamily="2" charset="77"/>
              </a:rPr>
              <a:t>amet</a:t>
            </a:r>
            <a:r>
              <a:rPr lang="en-GB" sz="2400" b="0" dirty="0">
                <a:latin typeface="Public Sans" pitchFamily="2" charset="77"/>
              </a:rPr>
              <a:t>, </a:t>
            </a:r>
            <a:r>
              <a:rPr lang="en-GB" sz="2400" b="0" dirty="0" err="1">
                <a:latin typeface="Public Sans" pitchFamily="2" charset="77"/>
              </a:rPr>
              <a:t>consectetur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adipiscing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elit</a:t>
            </a:r>
            <a:r>
              <a:rPr lang="en-GB" sz="2400" b="0" dirty="0">
                <a:latin typeface="Public Sans" pitchFamily="2" charset="77"/>
              </a:rPr>
              <a:t>. </a:t>
            </a:r>
            <a:r>
              <a:rPr lang="en-GB" sz="2400" b="0" dirty="0" err="1">
                <a:latin typeface="Public Sans" pitchFamily="2" charset="77"/>
              </a:rPr>
              <a:t>Nulla</a:t>
            </a:r>
            <a:r>
              <a:rPr lang="en-GB" sz="2400" b="0" dirty="0">
                <a:latin typeface="Public Sans" pitchFamily="2" charset="77"/>
              </a:rPr>
              <a:t> a </a:t>
            </a:r>
            <a:r>
              <a:rPr lang="en-GB" sz="2400" b="0" dirty="0" err="1">
                <a:latin typeface="Public Sans" pitchFamily="2" charset="77"/>
              </a:rPr>
              <a:t>dolor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feugiat</a:t>
            </a:r>
            <a:r>
              <a:rPr lang="en-GB" sz="2400" b="0" dirty="0">
                <a:latin typeface="Public Sans" pitchFamily="2" charset="77"/>
              </a:rPr>
              <a:t>, </a:t>
            </a:r>
            <a:r>
              <a:rPr lang="en-GB" sz="2400" b="0" dirty="0" err="1">
                <a:latin typeface="Public Sans" pitchFamily="2" charset="77"/>
              </a:rPr>
              <a:t>placerat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leo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quis</a:t>
            </a:r>
            <a:r>
              <a:rPr lang="en-GB" sz="2400" b="0" dirty="0">
                <a:latin typeface="Public Sans" pitchFamily="2" charset="77"/>
              </a:rPr>
              <a:t>, </a:t>
            </a:r>
            <a:r>
              <a:rPr lang="en-GB" sz="2400" b="0" dirty="0" err="1">
                <a:latin typeface="Public Sans" pitchFamily="2" charset="77"/>
              </a:rPr>
              <a:t>interdum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erat</a:t>
            </a:r>
            <a:r>
              <a:rPr lang="en-GB" sz="2400" b="0" dirty="0">
                <a:latin typeface="Public Sans" pitchFamily="2" charset="77"/>
              </a:rPr>
              <a:t>. Vestibulum </a:t>
            </a:r>
            <a:r>
              <a:rPr lang="en-GB" sz="2400" b="0" dirty="0" err="1">
                <a:latin typeface="Public Sans" pitchFamily="2" charset="77"/>
              </a:rPr>
              <a:t>nec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pretium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purus</a:t>
            </a:r>
            <a:r>
              <a:rPr lang="en-GB" sz="2400" b="0" dirty="0">
                <a:latin typeface="Public Sans" pitchFamily="2" charset="77"/>
              </a:rPr>
              <a:t>. </a:t>
            </a:r>
            <a:r>
              <a:rPr lang="en-GB" sz="2400" b="0" dirty="0" err="1">
                <a:latin typeface="Public Sans" pitchFamily="2" charset="77"/>
              </a:rPr>
              <a:t>Nullam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volutpat</a:t>
            </a:r>
            <a:r>
              <a:rPr lang="en-GB" sz="2400" b="0" dirty="0">
                <a:latin typeface="Public Sans" pitchFamily="2" charset="77"/>
              </a:rPr>
              <a:t>, </a:t>
            </a:r>
            <a:r>
              <a:rPr lang="en-GB" sz="2400" b="0" dirty="0" err="1">
                <a:latin typeface="Public Sans" pitchFamily="2" charset="77"/>
              </a:rPr>
              <a:t>turpis</a:t>
            </a:r>
            <a:r>
              <a:rPr lang="en-GB" sz="2400" b="0" dirty="0">
                <a:latin typeface="Public Sans" pitchFamily="2" charset="77"/>
              </a:rPr>
              <a:t> id </a:t>
            </a:r>
            <a:r>
              <a:rPr lang="en-GB" sz="2400" b="0" dirty="0" err="1">
                <a:latin typeface="Public Sans" pitchFamily="2" charset="77"/>
              </a:rPr>
              <a:t>pellentesque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sagittis</a:t>
            </a:r>
            <a:r>
              <a:rPr lang="en-GB" sz="2400" b="0" dirty="0">
                <a:latin typeface="Public Sans" pitchFamily="2" charset="77"/>
              </a:rPr>
              <a:t>, </a:t>
            </a:r>
            <a:r>
              <a:rPr lang="en-GB" sz="2400" b="0" dirty="0" err="1">
                <a:latin typeface="Public Sans" pitchFamily="2" charset="77"/>
              </a:rPr>
              <a:t>velit</a:t>
            </a:r>
            <a:r>
              <a:rPr lang="en-GB" sz="2400" b="0" dirty="0">
                <a:latin typeface="Public Sans" pitchFamily="2" charset="77"/>
              </a:rPr>
              <a:t> mi </a:t>
            </a:r>
            <a:r>
              <a:rPr lang="en-GB" sz="2400" b="0" dirty="0" err="1">
                <a:latin typeface="Public Sans" pitchFamily="2" charset="77"/>
              </a:rPr>
              <a:t>euismod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tortor</a:t>
            </a:r>
            <a:r>
              <a:rPr lang="en-GB" sz="2400" b="0" dirty="0">
                <a:latin typeface="Public Sans" pitchFamily="2" charset="77"/>
              </a:rPr>
              <a:t>, a </a:t>
            </a:r>
            <a:r>
              <a:rPr lang="en-GB" sz="2400" b="0" dirty="0" err="1">
                <a:latin typeface="Public Sans" pitchFamily="2" charset="77"/>
              </a:rPr>
              <a:t>elementum</a:t>
            </a:r>
            <a:r>
              <a:rPr lang="en-GB" sz="2400" b="0" dirty="0">
                <a:latin typeface="Public Sans" pitchFamily="2" charset="77"/>
              </a:rPr>
              <a:t> ex eros non </a:t>
            </a:r>
            <a:r>
              <a:rPr lang="en-GB" sz="2400" b="0" dirty="0" err="1">
                <a:latin typeface="Public Sans" pitchFamily="2" charset="77"/>
              </a:rPr>
              <a:t>felis</a:t>
            </a:r>
            <a:r>
              <a:rPr lang="en-GB" sz="2400" b="0" dirty="0">
                <a:latin typeface="Public Sans" pitchFamily="2" charset="77"/>
              </a:rPr>
              <a:t>. </a:t>
            </a:r>
            <a:r>
              <a:rPr lang="en-GB" sz="2400" b="0" dirty="0" err="1">
                <a:latin typeface="Public Sans" pitchFamily="2" charset="77"/>
              </a:rPr>
              <a:t>Quisque</a:t>
            </a:r>
            <a:r>
              <a:rPr lang="en-GB" sz="2400" b="0" dirty="0">
                <a:latin typeface="Public Sans" pitchFamily="2" charset="77"/>
              </a:rPr>
              <a:t> pharetra, </a:t>
            </a:r>
            <a:r>
              <a:rPr lang="en-GB" sz="2400" b="0" dirty="0" err="1">
                <a:latin typeface="Public Sans" pitchFamily="2" charset="77"/>
              </a:rPr>
              <a:t>sapien</a:t>
            </a:r>
            <a:r>
              <a:rPr lang="en-GB" sz="2400" b="0" dirty="0">
                <a:latin typeface="Public Sans" pitchFamily="2" charset="77"/>
              </a:rPr>
              <a:t> id </a:t>
            </a:r>
            <a:r>
              <a:rPr lang="en-GB" sz="2400" b="0" dirty="0" err="1">
                <a:latin typeface="Public Sans" pitchFamily="2" charset="77"/>
              </a:rPr>
              <a:t>sollicitudin</a:t>
            </a:r>
            <a:r>
              <a:rPr lang="en-GB" sz="2400" b="0" dirty="0">
                <a:latin typeface="Public Sans" pitchFamily="2" charset="77"/>
              </a:rPr>
              <a:t> pulvinar, ex magna </a:t>
            </a:r>
            <a:r>
              <a:rPr lang="en-GB" sz="2400" b="0" dirty="0" err="1">
                <a:latin typeface="Public Sans" pitchFamily="2" charset="77"/>
              </a:rPr>
              <a:t>iaculis</a:t>
            </a:r>
            <a:r>
              <a:rPr lang="en-GB" sz="2400" b="0" dirty="0">
                <a:latin typeface="Public Sans" pitchFamily="2" charset="77"/>
              </a:rPr>
              <a:t> magna, </a:t>
            </a:r>
            <a:r>
              <a:rPr lang="en-GB" sz="2400" b="0" dirty="0" err="1">
                <a:latin typeface="Public Sans" pitchFamily="2" charset="77"/>
              </a:rPr>
              <a:t>ut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volutpat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augue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velit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eget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velit</a:t>
            </a:r>
            <a:r>
              <a:rPr lang="en-GB" sz="2400" b="0" dirty="0">
                <a:latin typeface="Public Sans" pitchFamily="2" charset="77"/>
              </a:rPr>
              <a:t>. </a:t>
            </a:r>
            <a:r>
              <a:rPr lang="en-GB" sz="2400" b="0" dirty="0" err="1">
                <a:latin typeface="Public Sans" pitchFamily="2" charset="77"/>
              </a:rPr>
              <a:t>Orci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varius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natoque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penatibus</a:t>
            </a:r>
            <a:r>
              <a:rPr lang="en-GB" sz="2400" b="0" dirty="0">
                <a:latin typeface="Public Sans" pitchFamily="2" charset="77"/>
              </a:rPr>
              <a:t> et </a:t>
            </a:r>
            <a:r>
              <a:rPr lang="en-GB" sz="2400" b="0" dirty="0" err="1">
                <a:latin typeface="Public Sans" pitchFamily="2" charset="77"/>
              </a:rPr>
              <a:t>magnis</a:t>
            </a:r>
            <a:r>
              <a:rPr lang="en-GB" sz="2400" b="0" dirty="0">
                <a:latin typeface="Public Sans" pitchFamily="2" charset="77"/>
              </a:rPr>
              <a:t> dis parturient </a:t>
            </a:r>
            <a:r>
              <a:rPr lang="en-GB" sz="2400" b="0" dirty="0" err="1">
                <a:latin typeface="Public Sans" pitchFamily="2" charset="77"/>
              </a:rPr>
              <a:t>montes</a:t>
            </a:r>
            <a:r>
              <a:rPr lang="en-GB" sz="2400" b="0" dirty="0">
                <a:latin typeface="Public Sans" pitchFamily="2" charset="77"/>
              </a:rPr>
              <a:t>, </a:t>
            </a:r>
            <a:r>
              <a:rPr lang="en-GB" sz="2400" b="0" dirty="0" err="1">
                <a:latin typeface="Public Sans" pitchFamily="2" charset="77"/>
              </a:rPr>
              <a:t>nascetur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ridiculus</a:t>
            </a:r>
            <a:r>
              <a:rPr lang="en-GB" sz="2400" b="0" dirty="0">
                <a:latin typeface="Public Sans" pitchFamily="2" charset="77"/>
              </a:rPr>
              <a:t> mus. </a:t>
            </a:r>
            <a:r>
              <a:rPr lang="en-GB" sz="2400" b="0" dirty="0" err="1">
                <a:latin typeface="Public Sans" pitchFamily="2" charset="77"/>
              </a:rPr>
              <a:t>Sed</a:t>
            </a:r>
            <a:r>
              <a:rPr lang="en-GB" sz="2400" b="0" dirty="0">
                <a:latin typeface="Public Sans" pitchFamily="2" charset="77"/>
              </a:rPr>
              <a:t> et </a:t>
            </a:r>
            <a:r>
              <a:rPr lang="en-GB" sz="2400" b="0" dirty="0" err="1">
                <a:latin typeface="Public Sans" pitchFamily="2" charset="77"/>
              </a:rPr>
              <a:t>purus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iaculis</a:t>
            </a:r>
            <a:r>
              <a:rPr lang="en-GB" sz="2400" b="0" dirty="0">
                <a:latin typeface="Public Sans" pitchFamily="2" charset="77"/>
              </a:rPr>
              <a:t>, </a:t>
            </a:r>
            <a:r>
              <a:rPr lang="en-GB" sz="2400" b="0" dirty="0" err="1">
                <a:latin typeface="Public Sans" pitchFamily="2" charset="77"/>
              </a:rPr>
              <a:t>ultricies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sem</a:t>
            </a:r>
            <a:r>
              <a:rPr lang="en-GB" sz="2400" b="0" dirty="0">
                <a:latin typeface="Public Sans" pitchFamily="2" charset="77"/>
              </a:rPr>
              <a:t> at, </a:t>
            </a:r>
            <a:r>
              <a:rPr lang="en-GB" sz="2400" b="0" dirty="0" err="1">
                <a:latin typeface="Public Sans" pitchFamily="2" charset="77"/>
              </a:rPr>
              <a:t>tempor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nulla</a:t>
            </a:r>
            <a:r>
              <a:rPr lang="en-GB" sz="2400" b="0" dirty="0">
                <a:latin typeface="Public Sans" pitchFamily="2" charset="77"/>
              </a:rPr>
              <a:t>. Maecenas </a:t>
            </a:r>
            <a:r>
              <a:rPr lang="en-GB" sz="2400" b="0" dirty="0" err="1">
                <a:latin typeface="Public Sans" pitchFamily="2" charset="77"/>
              </a:rPr>
              <a:t>volutpat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est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orci</a:t>
            </a:r>
            <a:r>
              <a:rPr lang="en-GB" sz="2400" b="0" dirty="0">
                <a:latin typeface="Public Sans" pitchFamily="2" charset="77"/>
              </a:rPr>
              <a:t>, </a:t>
            </a:r>
            <a:r>
              <a:rPr lang="en-GB" sz="2400" b="0" dirty="0" err="1">
                <a:latin typeface="Public Sans" pitchFamily="2" charset="77"/>
              </a:rPr>
              <a:t>nec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ullamcorper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tortor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dapibus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sodales</a:t>
            </a:r>
            <a:r>
              <a:rPr lang="en-GB" sz="2400" b="0" dirty="0">
                <a:latin typeface="Public Sans" pitchFamily="2" charset="77"/>
              </a:rPr>
              <a:t>. Donec </a:t>
            </a:r>
            <a:r>
              <a:rPr lang="en-GB" sz="2400" b="0" dirty="0" err="1">
                <a:latin typeface="Public Sans" pitchFamily="2" charset="77"/>
              </a:rPr>
              <a:t>imperdiet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feugiat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orci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mollis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imperdiet</a:t>
            </a:r>
            <a:r>
              <a:rPr lang="en-GB" sz="2400" b="0" dirty="0">
                <a:latin typeface="Public Sans" pitchFamily="2" charset="77"/>
              </a:rPr>
              <a:t>. </a:t>
            </a:r>
            <a:br>
              <a:rPr lang="en-GB" sz="2400" b="0" dirty="0">
                <a:latin typeface="Public Sans" pitchFamily="2" charset="77"/>
              </a:rPr>
            </a:br>
            <a:br>
              <a:rPr lang="en-GB" sz="2400" b="0" dirty="0">
                <a:latin typeface="Public Sans" pitchFamily="2" charset="77"/>
              </a:rPr>
            </a:br>
            <a:r>
              <a:rPr lang="en-GB" sz="2400" b="0" dirty="0" err="1">
                <a:latin typeface="Public Sans" pitchFamily="2" charset="77"/>
              </a:rPr>
              <a:t>Sed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commodo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pellentesque</a:t>
            </a:r>
            <a:r>
              <a:rPr lang="en-GB" sz="2400" b="0" dirty="0">
                <a:latin typeface="Public Sans" pitchFamily="2" charset="77"/>
              </a:rPr>
              <a:t> ipsum non </a:t>
            </a:r>
            <a:r>
              <a:rPr lang="en-GB" sz="2400" b="0" dirty="0" err="1">
                <a:latin typeface="Public Sans" pitchFamily="2" charset="77"/>
              </a:rPr>
              <a:t>hendrerit</a:t>
            </a:r>
            <a:r>
              <a:rPr lang="en-GB" sz="2400" b="0" dirty="0">
                <a:latin typeface="Public Sans" pitchFamily="2" charset="77"/>
              </a:rPr>
              <a:t>. </a:t>
            </a:r>
            <a:r>
              <a:rPr lang="en-GB" sz="2400" b="0" dirty="0" err="1">
                <a:latin typeface="Public Sans" pitchFamily="2" charset="77"/>
              </a:rPr>
              <a:t>Quisque</a:t>
            </a:r>
            <a:r>
              <a:rPr lang="en-GB" sz="2400" b="0" dirty="0">
                <a:latin typeface="Public Sans" pitchFamily="2" charset="77"/>
              </a:rPr>
              <a:t> </a:t>
            </a:r>
            <a:r>
              <a:rPr lang="en-GB" sz="2400" b="0" dirty="0" err="1">
                <a:latin typeface="Public Sans" pitchFamily="2" charset="77"/>
              </a:rPr>
              <a:t>commodo</a:t>
            </a:r>
            <a:r>
              <a:rPr lang="en-GB" sz="2400" b="0" dirty="0">
                <a:latin typeface="Public Sans" pitchFamily="2" charset="77"/>
              </a:rPr>
              <a:t> ligula pharetra </a:t>
            </a:r>
            <a:r>
              <a:rPr lang="en-GB" sz="2400" b="0" dirty="0" err="1">
                <a:latin typeface="Public Sans" pitchFamily="2" charset="77"/>
              </a:rPr>
              <a:t>hendrerit</a:t>
            </a:r>
            <a:r>
              <a:rPr lang="en-GB" sz="2400" b="0" dirty="0">
                <a:latin typeface="Public Sans" pitchFamily="2" charset="77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DD584-05A5-004A-8151-192C12A76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1" y="5829888"/>
            <a:ext cx="2344505" cy="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AB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F51D-6C08-2046-BB3B-D7A455B76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341100" cy="2952750"/>
          </a:xfrm>
        </p:spPr>
        <p:txBody>
          <a:bodyPr lIns="0" tIns="0" rIns="0" bIns="0" anchor="t" anchorCtr="0">
            <a:noAutofit/>
          </a:bodyPr>
          <a:lstStyle>
            <a:lvl1pPr>
              <a:defRPr sz="7200" b="1" i="0">
                <a:solidFill>
                  <a:srgbClr val="01033C"/>
                </a:solidFill>
                <a:latin typeface="Arial" panose="020B0604020202020204" pitchFamily="34" charset="0"/>
                <a:ea typeface="COOPERHEWITT-SEMIBOLD" pitchFamily="2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24145-B88B-434D-B2B3-E97CA1B6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3429000"/>
            <a:ext cx="5616575" cy="30241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6A2D5-324C-9E4F-A4EB-75376B44CE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1" y="5829888"/>
            <a:ext cx="2344505" cy="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8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3ADD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F51D-6C08-2046-BB3B-D7A455B76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341100" cy="2952750"/>
          </a:xfrm>
        </p:spPr>
        <p:txBody>
          <a:bodyPr lIns="0" tIns="0" rIns="0" bIns="0" anchor="t" anchorCtr="0">
            <a:noAutofit/>
          </a:bodyPr>
          <a:lstStyle>
            <a:lvl1pPr>
              <a:defRPr sz="7200" b="1" i="0">
                <a:solidFill>
                  <a:srgbClr val="01033C"/>
                </a:solidFill>
                <a:latin typeface="Arial" panose="020B0604020202020204" pitchFamily="34" charset="0"/>
                <a:ea typeface="COOPERHEWITT-SEMIBOLD" pitchFamily="2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24145-B88B-434D-B2B3-E97CA1B6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3429000"/>
            <a:ext cx="5616575" cy="30241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rgbClr val="0103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9DB12-09C8-CB42-B27F-E3FC28EBA5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1" y="5829888"/>
            <a:ext cx="2344505" cy="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3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2285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F51D-6C08-2046-BB3B-D7A455B76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341100" cy="2952750"/>
          </a:xfrm>
        </p:spPr>
        <p:txBody>
          <a:bodyPr lIns="0" tIns="0" rIns="0" bIns="0" anchor="t" anchorCtr="0">
            <a:noAutofit/>
          </a:bodyPr>
          <a:lstStyle>
            <a:lvl1pPr>
              <a:defRPr sz="7200" b="1" i="0">
                <a:solidFill>
                  <a:schemeClr val="bg1"/>
                </a:solidFill>
                <a:latin typeface="Arial" panose="020B0604020202020204" pitchFamily="34" charset="0"/>
                <a:ea typeface="COOPERHEWITT-SEMIBOLD" pitchFamily="2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24145-B88B-434D-B2B3-E97CA1B6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3429000"/>
            <a:ext cx="5616575" cy="30241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6D685-0808-8647-9F6B-2213D1DE7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rgbClr val="257F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F51D-6C08-2046-BB3B-D7A455B76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341100" cy="2952750"/>
          </a:xfrm>
        </p:spPr>
        <p:txBody>
          <a:bodyPr lIns="0" tIns="0" rIns="0" bIns="0" anchor="t" anchorCtr="0">
            <a:noAutofit/>
          </a:bodyPr>
          <a:lstStyle>
            <a:lvl1pPr>
              <a:defRPr sz="7200" b="1" i="0">
                <a:solidFill>
                  <a:schemeClr val="bg1"/>
                </a:solidFill>
                <a:latin typeface="Arial" panose="020B0604020202020204" pitchFamily="34" charset="0"/>
                <a:ea typeface="COOPERHEWITT-SEMIBOLD" pitchFamily="2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24145-B88B-434D-B2B3-E97CA1B6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3429000"/>
            <a:ext cx="5616575" cy="30241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96037-90F8-6140-B06F-C104921319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5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103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F51D-6C08-2046-BB3B-D7A455B763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341100" cy="2952750"/>
          </a:xfrm>
        </p:spPr>
        <p:txBody>
          <a:bodyPr lIns="0" tIns="0" rIns="0" bIns="0" anchor="t" anchorCtr="0">
            <a:noAutofit/>
          </a:bodyPr>
          <a:lstStyle>
            <a:lvl1pPr>
              <a:defRPr sz="7200" b="1" i="0">
                <a:solidFill>
                  <a:srgbClr val="3ADDC2"/>
                </a:solidFill>
                <a:latin typeface="Arial" panose="020B0604020202020204" pitchFamily="34" charset="0"/>
                <a:ea typeface="COOPERHEWITT-SEMIBOLD" pitchFamily="2" charset="77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24145-B88B-434D-B2B3-E97CA1B6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3429000"/>
            <a:ext cx="5616575" cy="30241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2F2B-BE21-9342-BB30-45EC7239AA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56990" y="5829888"/>
            <a:ext cx="2344508" cy="8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0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BFF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694CDF-6606-A44E-9795-43AD9900D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500062"/>
            <a:ext cx="11340000" cy="12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12BAF-22FF-984F-B4AC-E20A151E3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21" y="1760062"/>
            <a:ext cx="11329703" cy="3577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C648-885F-F845-8E3B-9C32189BA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9721" y="6093522"/>
            <a:ext cx="216000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 b="0" i="0">
                <a:solidFill>
                  <a:srgbClr val="CBC9CC"/>
                </a:solidFill>
                <a:latin typeface="Arial" panose="020B0604020202020204" pitchFamily="34" charset="0"/>
              </a:defRPr>
            </a:lvl1pPr>
          </a:lstStyle>
          <a:p>
            <a:fld id="{35B43D16-B033-6545-AA6A-6A550AEB1383}" type="datetimeFigureOut">
              <a:rPr lang="en-US" smtClean="0"/>
              <a:pPr/>
              <a:t>6/29/2022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8BE97-3C46-8640-AF66-ED68FD8F0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16298" y="6093522"/>
            <a:ext cx="252000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 b="0" i="0">
                <a:solidFill>
                  <a:srgbClr val="CBC9CC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495FF-3E8C-BF4C-BD9A-067CC11B0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2875" y="6093522"/>
            <a:ext cx="252000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 b="0" i="0">
                <a:solidFill>
                  <a:srgbClr val="CBC9CC"/>
                </a:solidFill>
                <a:latin typeface="Arial" panose="020B0604020202020204" pitchFamily="34" charset="0"/>
              </a:defRPr>
            </a:lvl1pPr>
          </a:lstStyle>
          <a:p>
            <a:fld id="{EAD915C5-3F29-4A47-B4DF-A90724147D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44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51" r:id="rId5"/>
    <p:sldLayoutId id="2147483660" r:id="rId6"/>
    <p:sldLayoutId id="2147483663" r:id="rId7"/>
    <p:sldLayoutId id="2147483664" r:id="rId8"/>
    <p:sldLayoutId id="214748366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68" r:id="rId15"/>
    <p:sldLayoutId id="2147483662" r:id="rId16"/>
    <p:sldLayoutId id="2147483657" r:id="rId17"/>
    <p:sldLayoutId id="214748366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rgbClr val="01033C"/>
          </a:solidFill>
          <a:latin typeface="Arial" panose="020B0604020202020204" pitchFamily="34" charset="0"/>
          <a:ea typeface="COOPERHEWITT-SEMIBOLD" pitchFamily="2" charset="77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1033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1033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1033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1033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1033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pos="7446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pos="2003" userDrawn="1">
          <p15:clr>
            <a:srgbClr val="F26B43"/>
          </p15:clr>
        </p15:guide>
        <p15:guide id="8" pos="2661" userDrawn="1">
          <p15:clr>
            <a:srgbClr val="F26B43"/>
          </p15:clr>
        </p15:guide>
        <p15:guide id="9" orient="horz" pos="3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00B231E-1BFD-4BED-8F9D-6B13BA0557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0" y="620714"/>
            <a:ext cx="9144000" cy="5184775"/>
          </a:xfrm>
        </p:spPr>
        <p:txBody>
          <a:bodyPr/>
          <a:lstStyle/>
          <a:p>
            <a:pPr eaLnBrk="1" hangingPunct="1"/>
            <a:r>
              <a:rPr lang="en-GB" altLang="en-US" sz="5400" dirty="0"/>
              <a:t>Employer input into final year mathematics modules – direct and indirect</a:t>
            </a:r>
            <a:br>
              <a:rPr lang="en-GB" altLang="en-US" dirty="0"/>
            </a:br>
            <a:br>
              <a:rPr lang="en-GB" altLang="en-US" dirty="0"/>
            </a:br>
            <a:r>
              <a:rPr lang="en-GB" altLang="en-US" sz="5400" dirty="0"/>
              <a:t>Tony Mann</a:t>
            </a:r>
            <a:br>
              <a:rPr lang="en-GB" altLang="en-US" dirty="0"/>
            </a:br>
            <a:r>
              <a:rPr lang="en-GB" altLang="en-US" sz="3200" dirty="0"/>
              <a:t>School of Computing and Mathematical Sciences</a:t>
            </a:r>
            <a:br>
              <a:rPr lang="en-GB" altLang="en-US" sz="3200" dirty="0"/>
            </a:br>
            <a:r>
              <a:rPr lang="en-GB" altLang="en-US" sz="3200" dirty="0"/>
              <a:t>University of Greenwich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476E-E3E2-726B-8E08-A8C9CE8A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44F2F-E79C-46A5-7052-CBB1C18149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Students confident in applying for jobs in data</a:t>
            </a:r>
          </a:p>
          <a:p>
            <a:r>
              <a:rPr lang="en-GB" dirty="0"/>
              <a:t>Students getting jobs which didn’t exist when they began their studies </a:t>
            </a:r>
          </a:p>
          <a:p>
            <a:r>
              <a:rPr lang="en-GB" dirty="0" err="1"/>
              <a:t>Eg</a:t>
            </a:r>
            <a:r>
              <a:rPr lang="en-GB" dirty="0"/>
              <a:t> “Customer Delight Executive”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96CBA-4A95-6EC6-B75D-10747060E4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Student who took this module appointed “Lead Data Scientist, No 10 Downing St” on graduation </a:t>
            </a:r>
          </a:p>
          <a:p>
            <a:pPr marL="0" indent="0">
              <a:buNone/>
            </a:pPr>
            <a:r>
              <a:rPr lang="en-GB" dirty="0"/>
              <a:t>(Thanks to sandwich placement)</a:t>
            </a:r>
          </a:p>
        </p:txBody>
      </p:sp>
    </p:spTree>
    <p:extLst>
      <p:ext uri="{BB962C8B-B14F-4D97-AF65-F5344CB8AC3E}">
        <p14:creationId xmlns:p14="http://schemas.microsoft.com/office/powerpoint/2010/main" val="273789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56AB-A234-C99D-CFAA-FDA285A1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1872D-DF77-073C-7681-9A436DB433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“We love working with you. Your students are by far heads and shoulders above the other unis we work with!”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</a:rPr>
              <a:t>London Works (recruiting for Macquarie)</a:t>
            </a:r>
          </a:p>
          <a:p>
            <a:endParaRPr lang="en-GB" dirty="0"/>
          </a:p>
        </p:txBody>
      </p:sp>
      <p:pic>
        <p:nvPicPr>
          <p:cNvPr id="5" name="Picture 2" descr="London Works">
            <a:extLst>
              <a:ext uri="{FF2B5EF4-FFF2-40B4-BE49-F238E27FC236}">
                <a16:creationId xmlns:a16="http://schemas.microsoft.com/office/drawing/2014/main" id="{20BC9E9E-94A4-783A-4C04-2C1357D1EEB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744" y="3040063"/>
            <a:ext cx="2095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021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477E-1AA2-5BD2-6E2E-A14E75C7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a 2019 Graduate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I wanted to tell you that the Data Analytics course is such good preparation for a Data Analytics job! In the interview, they asked me what experience I had with Excel, VBA, SQL and Tableau. The actual job uses Excel, VBA and Tableau a lot. They asked what experience I had of analysing data, automating data and about the importance of understanding, interpreting and reporting trends in the data. I had to sit an Excel test where I had to use VLOOKUPs and pivot tables (a lot).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476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77BD-879C-1A84-4D88-42E4AF302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2017 Graduate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F4F5A-BE7A-A528-44E6-9CF1929C2A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E2E2E"/>
                </a:solidFill>
                <a:effectLst/>
                <a:latin typeface="Public Sans" panose="00000500000000000000" pitchFamily="50" charset="0"/>
              </a:rPr>
              <a:t>Data Analytics, was Matilda’s favourite module. It was studying it that inspired her to consider careers in this field, which is of course where she is today.</a:t>
            </a:r>
          </a:p>
          <a:p>
            <a:endParaRPr lang="en-GB" dirty="0">
              <a:solidFill>
                <a:srgbClr val="2E2E2E"/>
              </a:solidFill>
              <a:latin typeface="Public Sans" panose="00000500000000000000" pitchFamily="50" charset="0"/>
            </a:endParaRP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9179B-373E-C058-B45C-D8BA3317D1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2" name="Picture 4" descr="Matilda Cassandra Bineri, Maths graduate">
            <a:extLst>
              <a:ext uri="{FF2B5EF4-FFF2-40B4-BE49-F238E27FC236}">
                <a16:creationId xmlns:a16="http://schemas.microsoft.com/office/drawing/2014/main" id="{AD2597A1-B41A-9D84-6837-76D933AE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734" y="57281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C38138-A8E3-CCDF-28C3-35D88292BB76}"/>
              </a:ext>
            </a:extLst>
          </p:cNvPr>
          <p:cNvSpPr txBox="1"/>
          <p:nvPr/>
        </p:nvSpPr>
        <p:spPr>
          <a:xfrm>
            <a:off x="479424" y="5751286"/>
            <a:ext cx="6580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https://www.gre.ac.uk/articles/engsci/why-mathematics-graduate-matilda-considers-her-time-at-greenwich-a-gift</a:t>
            </a:r>
          </a:p>
        </p:txBody>
      </p:sp>
    </p:spTree>
    <p:extLst>
      <p:ext uri="{BB962C8B-B14F-4D97-AF65-F5344CB8AC3E}">
        <p14:creationId xmlns:p14="http://schemas.microsoft.com/office/powerpoint/2010/main" val="979066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7D34-E69F-6D60-A457-41D3EE92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Indirect input from employers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7A6D4-0E40-7EBB-6874-C08C24CC7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296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BD22-1A15-3F68-2332-BB0C83C6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Placement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2D19D-B13C-EC30-4891-55FA1DBD5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 am involved in finding industry placements for final year students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9A44B-E305-98F2-0B12-6FC0639BC5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An opportunity to learn from employers what skills and attributes they are looking for</a:t>
            </a:r>
          </a:p>
          <a:p>
            <a:endParaRPr lang="en-GB" dirty="0"/>
          </a:p>
          <a:p>
            <a:r>
              <a:rPr lang="en-GB" dirty="0"/>
              <a:t>Which profoundly influences my teaching</a:t>
            </a:r>
          </a:p>
        </p:txBody>
      </p:sp>
    </p:spTree>
    <p:extLst>
      <p:ext uri="{BB962C8B-B14F-4D97-AF65-F5344CB8AC3E}">
        <p14:creationId xmlns:p14="http://schemas.microsoft.com/office/powerpoint/2010/main" val="37899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90F9-AF0D-CC5C-BED4-E963F677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5E53-6068-53A6-904C-C388B68CBD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importance of a professional LinkedIn profile</a:t>
            </a:r>
          </a:p>
          <a:p>
            <a:r>
              <a:rPr lang="en-GB" dirty="0"/>
              <a:t>I have to stress the importance of checking emails and responding quickly to potential employers</a:t>
            </a:r>
          </a:p>
          <a:p>
            <a:r>
              <a:rPr lang="en-GB" dirty="0"/>
              <a:t>An employer rejected a student who didn’t turn their camera on during an online interview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07674-DE68-5AE0-1C29-06E8C2E4B0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01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B04A-3DAE-02B8-5942-156733E9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E5342-36F1-68B2-01C0-5158D054EA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Visiting students in placement is an outstanding opportunity for the visiting tutor to see what industry is looking for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83AB4-C9A4-A743-0662-3EE6E83A7E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(Need to make sure visiting tutors are industry-friendly)</a:t>
            </a:r>
          </a:p>
        </p:txBody>
      </p:sp>
    </p:spTree>
    <p:extLst>
      <p:ext uri="{BB962C8B-B14F-4D97-AF65-F5344CB8AC3E}">
        <p14:creationId xmlns:p14="http://schemas.microsoft.com/office/powerpoint/2010/main" val="41235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D225-71D3-A839-9FF2-3952DC12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6C3B3-FD62-070E-C481-3240AB73A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39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E28F-03FB-130D-592F-A7277233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help our students gain graduate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7BFC2-6446-CC33-65C9-747F150F7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We need to understand what employers are looking for</a:t>
            </a:r>
          </a:p>
          <a:p>
            <a:r>
              <a:rPr lang="en-GB" dirty="0"/>
              <a:t>And use that to inform the curriculum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99FF1-C4E8-04F3-4819-7B56E096A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Employer input can be direct or indirect, but it is vital!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81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9417-3205-2EFE-6059-CA0E179F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Employer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B757-D5B7-1CF7-27A0-95945A7232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Direct employer involvement in design of a final year data analytics module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C15A0-84CE-9BA7-7C75-08C09589D4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Information gained from employers used in curriculum design</a:t>
            </a:r>
          </a:p>
        </p:txBody>
      </p:sp>
    </p:spTree>
    <p:extLst>
      <p:ext uri="{BB962C8B-B14F-4D97-AF65-F5344CB8AC3E}">
        <p14:creationId xmlns:p14="http://schemas.microsoft.com/office/powerpoint/2010/main" val="2771263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5735-67C6-62CF-8836-FF5C0013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5840D-E537-1D30-03A3-F808E57EA1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 Bradshaw &amp; B Nicholas, 2016</a:t>
            </a:r>
          </a:p>
          <a:p>
            <a:r>
              <a:rPr lang="en-GB" dirty="0"/>
              <a:t>‘A combination of industry collaboration and flipped classroom to increase learners’ confidence and skillset’</a:t>
            </a:r>
          </a:p>
          <a:p>
            <a:r>
              <a:rPr lang="en-GB" dirty="0"/>
              <a:t>Proceedings of CETL-MSOR Conference 2016, pp. 10-16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D1B19-F00F-F1FF-2C62-702E86E6ED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https://www.sigma-network.ac.uk/wp-content/uploads/2016/11/CETL-MSOR-Proceedings-2016.pdf</a:t>
            </a:r>
          </a:p>
        </p:txBody>
      </p:sp>
    </p:spTree>
    <p:extLst>
      <p:ext uri="{BB962C8B-B14F-4D97-AF65-F5344CB8AC3E}">
        <p14:creationId xmlns:p14="http://schemas.microsoft.com/office/powerpoint/2010/main" val="128563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DD94-40F5-455F-9E70-CDF30578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242BB-0368-446B-B989-18EF89F79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A.Mann@gre.ac.uk</a:t>
            </a:r>
          </a:p>
        </p:txBody>
      </p:sp>
    </p:spTree>
    <p:extLst>
      <p:ext uri="{BB962C8B-B14F-4D97-AF65-F5344CB8AC3E}">
        <p14:creationId xmlns:p14="http://schemas.microsoft.com/office/powerpoint/2010/main" val="275533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49D8-9DC0-F46F-E63C-34982257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year Data Analytics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8E902-EEC0-BCD1-1226-F3D2CC041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53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5D03-AFBC-1D3E-917B-1D79F817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E00E0-E3D7-EEFD-EEFE-D1237FD34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47A8D-5ADC-1245-FB0F-669548508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sz="2400" dirty="0"/>
              <a:t>Module created by </a:t>
            </a:r>
          </a:p>
          <a:p>
            <a:r>
              <a:rPr lang="en-GB" sz="2400" dirty="0"/>
              <a:t>Noel-Ann Bradshaw</a:t>
            </a:r>
          </a:p>
          <a:p>
            <a:endParaRPr lang="en-GB" sz="2400" dirty="0"/>
          </a:p>
          <a:p>
            <a:r>
              <a:rPr lang="en-GB" sz="2400" dirty="0"/>
              <a:t>Taught by Tony Mann 2018-2020</a:t>
            </a:r>
          </a:p>
        </p:txBody>
      </p:sp>
      <p:pic>
        <p:nvPicPr>
          <p:cNvPr id="1026" name="Picture 2" descr="Noel-Ann Bradshaw">
            <a:extLst>
              <a:ext uri="{FF2B5EF4-FFF2-40B4-BE49-F238E27FC236}">
                <a16:creationId xmlns:a16="http://schemas.microsoft.com/office/drawing/2014/main" id="{FE1C1CEE-AC92-8C8A-A272-9097AAB1A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7" y="476250"/>
            <a:ext cx="7596187" cy="428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26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642D-152A-48A7-C9F2-F6595AE8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D6F60-9D2D-80AC-170D-5DFAA8A9E3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Designed to help student into graduate jobs</a:t>
            </a:r>
          </a:p>
          <a:p>
            <a:r>
              <a:rPr lang="en-GB" dirty="0"/>
              <a:t>Based on Noel-Ann’s discussions with employers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9F73C-3BD0-5C7F-9618-8075226FD2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Direct input from staff at GSK, RBS and FDM (including some Greenwich graduates)</a:t>
            </a:r>
          </a:p>
          <a:p>
            <a:r>
              <a:rPr lang="en-GB" dirty="0"/>
              <a:t>GSK provided some materials, and a prize for the best coursework poster (which they judged)</a:t>
            </a:r>
          </a:p>
          <a:p>
            <a:r>
              <a:rPr lang="en-GB" dirty="0"/>
              <a:t>Bradshaw &amp; Nicholas (2016)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720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D41EF-8A8E-74F1-0F46-139DE8E1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content (2015/16)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09FF9-FD77-3CD2-3E8A-EB9D3EADDF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Advanced Excel</a:t>
            </a:r>
          </a:p>
          <a:p>
            <a:r>
              <a:rPr lang="en-GB" dirty="0"/>
              <a:t>VBA</a:t>
            </a:r>
          </a:p>
          <a:p>
            <a:r>
              <a:rPr lang="en-GB" dirty="0"/>
              <a:t>Familiarisation with SQL</a:t>
            </a:r>
          </a:p>
          <a:p>
            <a:r>
              <a:rPr lang="en-GB" dirty="0"/>
              <a:t>Familiarisation with IBM SPSS Modeller</a:t>
            </a:r>
          </a:p>
          <a:p>
            <a:r>
              <a:rPr lang="en-GB" dirty="0"/>
              <a:t>Data visualisation with Tableau</a:t>
            </a:r>
          </a:p>
          <a:p>
            <a:r>
              <a:rPr lang="en-GB" dirty="0"/>
              <a:t>Intro to machine learning</a:t>
            </a:r>
          </a:p>
          <a:p>
            <a:r>
              <a:rPr lang="en-GB" dirty="0"/>
              <a:t>Legal issues around data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8A5A9-86A0-5BA2-FCCE-A12A8E76A4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(Now we would focus on Python and R rather than VBA)</a:t>
            </a:r>
          </a:p>
        </p:txBody>
      </p:sp>
    </p:spTree>
    <p:extLst>
      <p:ext uri="{BB962C8B-B14F-4D97-AF65-F5344CB8AC3E}">
        <p14:creationId xmlns:p14="http://schemas.microsoft.com/office/powerpoint/2010/main" val="231273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E950-75CC-F09F-14C2-EC70B5D51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3A40-B6A2-84A3-B3E8-1A337FB8C0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Show students how to present their skills at job interviews</a:t>
            </a:r>
          </a:p>
          <a:p>
            <a:r>
              <a:rPr lang="en-GB" dirty="0"/>
              <a:t>Prepare for practical tests and give confidence</a:t>
            </a:r>
          </a:p>
          <a:p>
            <a:r>
              <a:rPr lang="en-GB" dirty="0"/>
              <a:t>Involve industry speakers (at least one every other week)</a:t>
            </a:r>
          </a:p>
          <a:p>
            <a:r>
              <a:rPr lang="en-GB" dirty="0"/>
              <a:t>Develop self-learning skills – flipped classroom approach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EBB2E-90DE-7E2D-0121-7F8CDF4683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Coursework included questions asking students about guest lectures and about job applications</a:t>
            </a:r>
          </a:p>
          <a:p>
            <a:r>
              <a:rPr lang="en-GB" dirty="0"/>
              <a:t>Teaching material </a:t>
            </a:r>
            <a:r>
              <a:rPr lang="en-GB"/>
              <a:t>on software referred </a:t>
            </a:r>
            <a:r>
              <a:rPr lang="en-GB" dirty="0"/>
              <a:t>students to online resources to give confidence in their self-learning capabilities </a:t>
            </a:r>
          </a:p>
        </p:txBody>
      </p:sp>
    </p:spTree>
    <p:extLst>
      <p:ext uri="{BB962C8B-B14F-4D97-AF65-F5344CB8AC3E}">
        <p14:creationId xmlns:p14="http://schemas.microsoft.com/office/powerpoint/2010/main" val="12025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6993-0B80-1041-4257-17218394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Industry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05EF-E422-0857-EB4D-99A120EBEF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Usually Greenwich maths graduates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2F622-FD2C-CDB7-74AA-484F8BD504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Discussed use of data in government, healthcare, financial sector, retail, humanitarian sector, insurance</a:t>
            </a:r>
          </a:p>
          <a:p>
            <a:r>
              <a:rPr lang="en-GB" dirty="0"/>
              <a:t>Included CEO of AI </a:t>
            </a:r>
            <a:r>
              <a:rPr lang="en-GB" dirty="0" err="1"/>
              <a:t>startup</a:t>
            </a:r>
            <a:endParaRPr lang="en-GB" dirty="0"/>
          </a:p>
          <a:p>
            <a:r>
              <a:rPr lang="en-GB" dirty="0"/>
              <a:t>Included graduates who went straight into graduate jobs and those who did Master’s first</a:t>
            </a:r>
          </a:p>
        </p:txBody>
      </p:sp>
    </p:spTree>
    <p:extLst>
      <p:ext uri="{BB962C8B-B14F-4D97-AF65-F5344CB8AC3E}">
        <p14:creationId xmlns:p14="http://schemas.microsoft.com/office/powerpoint/2010/main" val="1032297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4AAD-9A4B-F607-C447-67BB7877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Industry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1D1C2-F165-EE99-9EEF-AF47307AE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An opportunity for students to network, connect on LinkedIn etc</a:t>
            </a:r>
          </a:p>
          <a:p>
            <a:r>
              <a:rPr lang="en-GB" dirty="0"/>
              <a:t>Often speakers notified us of job vacancies</a:t>
            </a:r>
          </a:p>
          <a:p>
            <a:r>
              <a:rPr lang="en-GB" dirty="0"/>
              <a:t>Students gained graduate jobs directly through these 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D2EB9-71B8-6113-5EC6-7A1B68173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008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751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COOPERHEWITT-MEDIUM</vt:lpstr>
      <vt:lpstr>COOPERHEWITT-SEMIBOLD</vt:lpstr>
      <vt:lpstr>Public Sans</vt:lpstr>
      <vt:lpstr>Office Theme</vt:lpstr>
      <vt:lpstr>Employer input into final year mathematics modules – direct and indirect  Tony Mann School of Computing and Mathematical Sciences University of Greenwich</vt:lpstr>
      <vt:lpstr>Employer input</vt:lpstr>
      <vt:lpstr>Final year Data Analytics Module</vt:lpstr>
      <vt:lpstr>Data Analytics</vt:lpstr>
      <vt:lpstr>Data Analytics</vt:lpstr>
      <vt:lpstr>Module content (2015/16)</vt:lpstr>
      <vt:lpstr>Module philosophy</vt:lpstr>
      <vt:lpstr>Industry speakers</vt:lpstr>
      <vt:lpstr>Industry speakers</vt:lpstr>
      <vt:lpstr>Outcomes</vt:lpstr>
      <vt:lpstr>PowerPoint Presentation</vt:lpstr>
      <vt:lpstr>From a 2019 Graduate               I wanted to tell you that the Data Analytics course is such good preparation for a Data Analytics job! In the interview, they asked me what experience I had with Excel, VBA, SQL and Tableau. The actual job uses Excel, VBA and Tableau a lot. They asked what experience I had of analysing data, automating data and about the importance of understanding, interpreting and reporting trends in the data. I had to sit an Excel test where I had to use VLOOKUPs and pivot tables (a lot). </vt:lpstr>
      <vt:lpstr>A 2017 Graduate</vt:lpstr>
      <vt:lpstr>Indirect input from employers</vt:lpstr>
      <vt:lpstr>Placement modules</vt:lpstr>
      <vt:lpstr>Examples</vt:lpstr>
      <vt:lpstr>Moral</vt:lpstr>
      <vt:lpstr>Conclusion</vt:lpstr>
      <vt:lpstr>To help our students gain graduate jobs</vt:lpstr>
      <vt:lpstr>Reference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identity guidelines</dc:title>
  <dc:creator>Andrew Shreeve</dc:creator>
  <cp:lastModifiedBy>Tony Mann</cp:lastModifiedBy>
  <cp:revision>25</cp:revision>
  <dcterms:created xsi:type="dcterms:W3CDTF">2022-03-14T13:44:34Z</dcterms:created>
  <dcterms:modified xsi:type="dcterms:W3CDTF">2022-06-29T09:18:14Z</dcterms:modified>
</cp:coreProperties>
</file>